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13"/>
    <p:restoredTop sz="73847"/>
  </p:normalViewPr>
  <p:slideViewPr>
    <p:cSldViewPr snapToGrid="0">
      <p:cViewPr varScale="1">
        <p:scale>
          <a:sx n="105" d="100"/>
          <a:sy n="105" d="100"/>
        </p:scale>
        <p:origin x="18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D68AB4-6A2D-0D4E-A37F-CFA583957C19}" type="datetimeFigureOut">
              <a:rPr lang="nl-BE" smtClean="0"/>
              <a:t>8/05/2025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3E2763-83EF-934C-A4F6-FC3C1F6D7C1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68482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E2763-83EF-934C-A4F6-FC3C1F6D7C11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4209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E2763-83EF-934C-A4F6-FC3C1F6D7C11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66422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E2763-83EF-934C-A4F6-FC3C1F6D7C11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66117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E2763-83EF-934C-A4F6-FC3C1F6D7C11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74767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E2763-83EF-934C-A4F6-FC3C1F6D7C11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29867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E2763-83EF-934C-A4F6-FC3C1F6D7C11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16070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622893-E054-B2F8-73EC-F88762E18A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B068000-B13C-707B-1288-6DD6614F5C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B95F5DD-4FD6-4DBE-73F5-9BCFFAA1B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A9B72-0A9C-DD4C-A1AC-6B9C7BA3A676}" type="datetimeFigureOut">
              <a:rPr lang="nl-BE" smtClean="0"/>
              <a:t>8/05/2025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AB9D8C4-D368-A1B5-CE5A-F0F3946FA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EC2E06E-59A2-0892-EF1D-766277D9D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97AA4-D978-0C4F-AB35-EA8F5E4F2E5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76805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46A582-E57C-D7E0-3427-9F0D5D7A9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9BABF30-8A1C-4E89-A2DE-C8B5A38546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8B5A78-2588-FE41-A972-131E246C2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A9B72-0A9C-DD4C-A1AC-6B9C7BA3A676}" type="datetimeFigureOut">
              <a:rPr lang="nl-BE" smtClean="0"/>
              <a:t>8/05/2025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54154FA-6599-0C65-BEE8-FCF0D85E9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F22E72-09E0-200E-F436-F9DBC489F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97AA4-D978-0C4F-AB35-EA8F5E4F2E5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74870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81E7FC0-2C22-AE06-4AEA-AD9E30F6A7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A154D59-0F7E-249C-E39D-263F11B0F4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EB7BE8E-D663-7D2A-6768-E6E08DC9C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A9B72-0A9C-DD4C-A1AC-6B9C7BA3A676}" type="datetimeFigureOut">
              <a:rPr lang="nl-BE" smtClean="0"/>
              <a:t>8/05/2025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A8D0B75-4596-7289-0B6D-14E1908E3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3B9DCBE-F1AB-65F9-52F5-355E84547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97AA4-D978-0C4F-AB35-EA8F5E4F2E5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64425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6339D1-467A-1BF6-18C0-41AE3995D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0431CA8-B400-8892-C722-3828C691A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E2A8E78-A22D-E864-BC31-B494D3FB9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A9B72-0A9C-DD4C-A1AC-6B9C7BA3A676}" type="datetimeFigureOut">
              <a:rPr lang="nl-BE" smtClean="0"/>
              <a:t>8/05/2025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6E3D23B-8397-D0B6-B6BA-9AD7E3C64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2C370D-26D8-EA83-9F72-823D0168A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97AA4-D978-0C4F-AB35-EA8F5E4F2E5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52464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DCB837-F7CE-849D-2A91-5BF421DBA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FC28F8A-405A-168A-D2D1-908AC023BC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14E43DA-D473-CF24-5EA0-365361E8B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A9B72-0A9C-DD4C-A1AC-6B9C7BA3A676}" type="datetimeFigureOut">
              <a:rPr lang="nl-BE" smtClean="0"/>
              <a:t>8/05/2025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859D3C5-D3C3-D8B7-6B55-B62FDDEE7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AE12A62-358C-1C1E-74F4-37AF1AA26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97AA4-D978-0C4F-AB35-EA8F5E4F2E5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05150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6DA432-64FC-B9AA-DADF-37EEC2A38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66980E1-DBBA-253A-DC32-B2E6B511BC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30DE8E7-B157-7F77-3C30-A180C425C0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98899D4-CE8E-CAD6-DB1D-8777992A6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A9B72-0A9C-DD4C-A1AC-6B9C7BA3A676}" type="datetimeFigureOut">
              <a:rPr lang="nl-BE" smtClean="0"/>
              <a:t>8/05/2025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CABBA8F-83A6-7769-BA2A-F08F55924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EFFC16F-3B07-9064-D33F-7455D783B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97AA4-D978-0C4F-AB35-EA8F5E4F2E5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58628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0BC821-7AF1-7169-E9D4-08212824A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743EA00-CBB6-FB18-6061-FAE618144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71DA99A-1F1F-F4FC-7650-26FBD4A39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F3AF8C2-C27D-8E11-A623-CBB5CB829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2823552-00B4-1522-CAC8-9F81482C97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3C6624E-A10C-A4D4-D20F-3B516316D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A9B72-0A9C-DD4C-A1AC-6B9C7BA3A676}" type="datetimeFigureOut">
              <a:rPr lang="nl-BE" smtClean="0"/>
              <a:t>8/05/2025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E5EAB14-9C78-4B10-43D1-077A58073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DC7719B-3074-F4B9-883E-E93E8C51F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97AA4-D978-0C4F-AB35-EA8F5E4F2E5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49113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B150A0-9580-186A-4A1E-8A67D2C9D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9AA057B-3431-B88F-0115-EB1B11F18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A9B72-0A9C-DD4C-A1AC-6B9C7BA3A676}" type="datetimeFigureOut">
              <a:rPr lang="nl-BE" smtClean="0"/>
              <a:t>8/05/2025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73DE090-9A0E-2979-51E0-9427A92A2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D42DC32-EF8D-162E-F5BC-4F36D7053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97AA4-D978-0C4F-AB35-EA8F5E4F2E5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03945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F8E5E56-1BBF-5320-860E-4DE9D90FC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A9B72-0A9C-DD4C-A1AC-6B9C7BA3A676}" type="datetimeFigureOut">
              <a:rPr lang="nl-BE" smtClean="0"/>
              <a:t>8/05/2025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C972F19-749F-DEDD-B224-F28A670EC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5343EA-4408-E0B2-DCEE-4C3F99582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97AA4-D978-0C4F-AB35-EA8F5E4F2E5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82765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4E1F7C-3499-B071-3CA4-9AAACF951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DC84D2-1D6C-F0E7-08A0-B3A5E3C77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0AFBDBF-273E-776F-14BC-B15B1CC1F9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5B284F7-499E-7E17-58A6-FFB5B111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A9B72-0A9C-DD4C-A1AC-6B9C7BA3A676}" type="datetimeFigureOut">
              <a:rPr lang="nl-BE" smtClean="0"/>
              <a:t>8/05/2025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EEE20B1-ADE3-0AE2-73CC-EFBAC4C7B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0F6F55A-2DB7-751C-9C74-4A2BD9C49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97AA4-D978-0C4F-AB35-EA8F5E4F2E5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79490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277DA6-D53B-0FF4-1D24-89DB4BE02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D6BECB7-65B6-29C1-6D42-3AE36E5589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BF93923-70A5-FD4A-9135-DD7FD3C31A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EB17DF2-5C05-302C-A26C-583520B64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A9B72-0A9C-DD4C-A1AC-6B9C7BA3A676}" type="datetimeFigureOut">
              <a:rPr lang="nl-BE" smtClean="0"/>
              <a:t>8/05/2025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CCDE58E-7ABA-74C9-4C9C-F16C988BD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8B5E202-E357-0270-8586-9AC7BEB6A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97AA4-D978-0C4F-AB35-EA8F5E4F2E5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58812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04B03EC-C2C0-BC81-730E-46158DE1D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E00B82C-3536-581C-45CB-42561BBEB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FE6745A-05B9-5290-77AC-9C74F785AD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FA9B72-0A9C-DD4C-A1AC-6B9C7BA3A676}" type="datetimeFigureOut">
              <a:rPr lang="nl-BE" smtClean="0"/>
              <a:t>8/05/2025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F74860D-597D-8BD4-8BCB-C68E50B462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465F83F-793C-8634-3D3B-EFFC2AC48B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F97AA4-D978-0C4F-AB35-EA8F5E4F2E5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6234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5" name="Rectangle 3084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2E88DBA-ED57-2D0F-C12A-04C5579DC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1054" y="342589"/>
            <a:ext cx="4647107" cy="2269100"/>
          </a:xfrm>
        </p:spPr>
        <p:txBody>
          <a:bodyPr>
            <a:normAutofit/>
          </a:bodyPr>
          <a:lstStyle/>
          <a:p>
            <a:pPr algn="l"/>
            <a:r>
              <a:rPr lang="nl-BE" sz="4400" dirty="0"/>
              <a:t>Assignment 1: Lifelong Learning - Seminars</a:t>
            </a:r>
          </a:p>
        </p:txBody>
      </p:sp>
      <p:pic>
        <p:nvPicPr>
          <p:cNvPr id="3080" name="Picture 8" descr="No alternative text description for this image">
            <a:extLst>
              <a:ext uri="{FF2B5EF4-FFF2-40B4-BE49-F238E27FC236}">
                <a16:creationId xmlns:a16="http://schemas.microsoft.com/office/drawing/2014/main" id="{B49EDBAA-B611-97A2-0FA7-6A2124EDC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4" r="-1" b="1377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Onlinehulpverlening Arteveldehogeschool">
            <a:extLst>
              <a:ext uri="{FF2B5EF4-FFF2-40B4-BE49-F238E27FC236}">
                <a16:creationId xmlns:a16="http://schemas.microsoft.com/office/drawing/2014/main" id="{1C179F85-821B-BDEB-B3FF-470AF8093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05926"/>
            <a:ext cx="3283974" cy="135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8">
            <a:extLst>
              <a:ext uri="{FF2B5EF4-FFF2-40B4-BE49-F238E27FC236}">
                <a16:creationId xmlns:a16="http://schemas.microsoft.com/office/drawing/2014/main" id="{E57B7225-2C06-D7F2-D5F8-8F61640E84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4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28"/>
    </mc:Choice>
    <mc:Fallback>
      <p:transition spd="slow" advTm="14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A8AA0D-3E81-7593-214A-70F9B527C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577267"/>
          </a:xfrm>
        </p:spPr>
        <p:txBody>
          <a:bodyPr>
            <a:normAutofit/>
          </a:bodyPr>
          <a:lstStyle/>
          <a:p>
            <a:r>
              <a:rPr lang="nl-BE" sz="2800" dirty="0">
                <a:latin typeface="+mn-lt"/>
              </a:rPr>
              <a:t>Sources of the research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E11DBF0-5F88-48C8-3B46-1FE4436183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BE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Dhir, R. (2025, March 3). </a:t>
            </a:r>
            <a:r>
              <a:rPr lang="nl-BE" sz="16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10 Habits of successful people and how you can boost your bottom line</a:t>
            </a:r>
            <a:r>
              <a:rPr lang="nl-BE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Investopedia. https://www.investopedia.com/articles/personal-finance/092515/10-habits-successful-people.asp</a:t>
            </a:r>
          </a:p>
          <a:p>
            <a:pPr marL="0" indent="0">
              <a:buNone/>
            </a:pPr>
            <a:endParaRPr lang="nl-BE" sz="16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nl-BE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Harroch, R., &amp; Harroch, D. A. (n.d.). </a:t>
            </a:r>
            <a:r>
              <a:rPr lang="nl-BE" sz="16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The top 10 habits of highly successful people according to AI</a:t>
            </a:r>
            <a:r>
              <a:rPr lang="nl-BE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TIME. https://time.com/partner-article/7270431/the-top-10-habits-of-highly-successful-people-according-to-ai/</a:t>
            </a:r>
          </a:p>
          <a:p>
            <a:pPr marL="0" indent="0" algn="l">
              <a:buNone/>
            </a:pPr>
            <a:endParaRPr lang="nl-BE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BE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Mbonigaba, C., &amp; Vanitha, N. (2018). Ten Essential Habits of Successful Entrepreneurs: A guide for the next generation. In </a:t>
            </a:r>
            <a:r>
              <a:rPr lang="nl-BE" sz="16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International Journal of Applied and Advanced Scientific Research</a:t>
            </a:r>
            <a:r>
              <a:rPr lang="nl-BE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(Vol. 3, Issue 2, pp. 56–64) [Journal-article]. https://d1wqtxts1xzle7.cloudfront.net/119480144/2018_56_64-libre.pdf?1731287760=&amp;response-content-disposition=inline%3B+filename%3DTEN_ESSENTIAL_HABITS_OF_SUCCESSFUL_ENTRE.pdf&amp;Expires=1744203498&amp;Signature=ErU5DruhoNcDC90LJXNlVd1oJw7pvl3X7sbgg56nP5s5bKRbXh42ZIwSudsZ0OvC0wK373YOHF7IF5vR7tP49gtd~5LomGMfjcGNINjSC41cTQlWRLPlAuTPssubNPf0O2HpYQi4~N2OEFPRSnpFR0Q6VuSKMp-WtDc~ylrJWqJi6hZ-LO9MRghcqLqaIKDgpfQUYusF~n0N90mnw1LhZymAosYjid48df6b1H5jPDIBfHLvm9jgjTnQgHZKOcxGIct7fL4bxnUQAFswXjCeRkSZW-Q66Py5iuGbvfCs4Laituq1PlqJDECvN~FwBp~gMtVIz2hnjyRQcwQ7SgdAIQ__&amp;Key-Pair-Id=APKAJLOHF5GGSLRBV4ZA</a:t>
            </a:r>
          </a:p>
          <a:p>
            <a:pPr marL="0" indent="0">
              <a:buNone/>
            </a:pPr>
            <a:endParaRPr lang="nl-BE" sz="1600" dirty="0"/>
          </a:p>
        </p:txBody>
      </p:sp>
      <p:pic>
        <p:nvPicPr>
          <p:cNvPr id="6" name="Audio 5">
            <a:extLst>
              <a:ext uri="{FF2B5EF4-FFF2-40B4-BE49-F238E27FC236}">
                <a16:creationId xmlns:a16="http://schemas.microsoft.com/office/drawing/2014/main" id="{4590A0F6-EA2F-609C-C660-67DEF4E9BA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74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44"/>
    </mc:Choice>
    <mc:Fallback>
      <p:transition spd="slow" advTm="8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D0AC6DC-ADEB-4835-8E4E-A5A108190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nl-BE" sz="4800"/>
              <a:t>My learning goals for this assignment</a:t>
            </a: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03718B3-95D2-D4D5-DEF8-C8E3EAC0C5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599509"/>
            <a:ext cx="4530898" cy="3639450"/>
          </a:xfrm>
        </p:spPr>
        <p:txBody>
          <a:bodyPr anchor="ctr">
            <a:normAutofit/>
          </a:bodyPr>
          <a:lstStyle/>
          <a:p>
            <a:r>
              <a:rPr lang="nl-BE" sz="1400" b="0" i="0" u="none" strike="noStrike" dirty="0">
                <a:effectLst/>
              </a:rPr>
              <a:t>I wanted to learn how to best prepare for a successful future career.</a:t>
            </a:r>
          </a:p>
          <a:p>
            <a:endParaRPr lang="nl-BE" sz="1400" b="0" i="0" u="none" strike="noStrike" dirty="0">
              <a:effectLst/>
            </a:endParaRPr>
          </a:p>
          <a:p>
            <a:r>
              <a:rPr lang="nl-BE" sz="1400" b="0" i="0" u="none" strike="noStrike" dirty="0">
                <a:effectLst/>
              </a:rPr>
              <a:t>One goal was also to understand how to stay consistent and avoid burnout by developing strong habits for success.</a:t>
            </a:r>
          </a:p>
          <a:p>
            <a:endParaRPr lang="nl-BE" sz="1400" b="0" i="0" u="none" strike="noStrike" dirty="0">
              <a:effectLst/>
            </a:endParaRPr>
          </a:p>
          <a:p>
            <a:r>
              <a:rPr lang="nl-BE" sz="1400" b="0" i="0" u="none" strike="noStrike" dirty="0">
                <a:effectLst/>
              </a:rPr>
              <a:t>Lastly, I wasn’t looking for just theories or textbook advice, but I wanted to hear real-life experiences from someone who has actually achieved success and learn from their journey.</a:t>
            </a:r>
          </a:p>
          <a:p>
            <a:endParaRPr lang="nl-BE" sz="1400" b="0" i="0" u="none" strike="noStrike" dirty="0">
              <a:effectLst/>
            </a:endParaRPr>
          </a:p>
          <a:p>
            <a:r>
              <a:rPr lang="nl-BE" sz="1400" dirty="0"/>
              <a:t>Tried to look for seminars which have links to IBM </a:t>
            </a:r>
          </a:p>
        </p:txBody>
      </p:sp>
      <p:pic>
        <p:nvPicPr>
          <p:cNvPr id="1026" name="Picture 2" descr="How I Achieve My Goals Easily. How I achieved all the goals I set is… | by  IRLCIM | Medium">
            <a:extLst>
              <a:ext uri="{FF2B5EF4-FFF2-40B4-BE49-F238E27FC236}">
                <a16:creationId xmlns:a16="http://schemas.microsoft.com/office/drawing/2014/main" id="{970841A0-F6C1-00BE-234F-482AAF504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11532" y="2622472"/>
            <a:ext cx="5150277" cy="343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Rectangle 1036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Audio 13">
            <a:extLst>
              <a:ext uri="{FF2B5EF4-FFF2-40B4-BE49-F238E27FC236}">
                <a16:creationId xmlns:a16="http://schemas.microsoft.com/office/drawing/2014/main" id="{AE54F8AF-3253-3555-3735-61BB836F66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498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395"/>
    </mc:Choice>
    <mc:Fallback>
      <p:transition spd="slow" advTm="60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C80A99-711D-D868-F7A6-71FBCB0B0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000" dirty="0"/>
              <a:t>My seminars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DA418A1-B96C-ED4A-D3DC-EBACDF529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BE" sz="1800">
                <a:solidFill>
                  <a:srgbClr val="273540"/>
                </a:solidFill>
                <a:effectLst/>
                <a:latin typeface="Lato" panose="020F05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Salary, Salary </a:t>
            </a:r>
            <a:r>
              <a:rPr lang="nl-BE" sz="1800" dirty="0">
                <a:solidFill>
                  <a:srgbClr val="273540"/>
                </a:solidFill>
                <a:effectLst/>
                <a:latin typeface="Lato" panose="020F05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Calculations</a:t>
            </a:r>
            <a:r>
              <a:rPr lang="en-BE" sz="1800">
                <a:solidFill>
                  <a:srgbClr val="273540"/>
                </a:solidFill>
                <a:effectLst/>
                <a:latin typeface="Lato" panose="020F05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and Salary Negotiations for a First Job</a:t>
            </a:r>
            <a:r>
              <a:rPr lang="en-BE" sz="1400">
                <a:effectLst/>
              </a:rPr>
              <a:t> </a:t>
            </a:r>
            <a:endParaRPr lang="nl-BE" sz="1400" dirty="0">
              <a:effectLst/>
            </a:endParaRPr>
          </a:p>
          <a:p>
            <a:pPr marL="457200" lvl="1" indent="0">
              <a:buNone/>
            </a:pPr>
            <a:r>
              <a:rPr lang="nl-BE" sz="1100" b="0" i="0" u="none" strike="noStrike" dirty="0">
                <a:solidFill>
                  <a:srgbClr val="273540"/>
                </a:solidFill>
                <a:effectLst/>
                <a:latin typeface="LatoWeb"/>
              </a:rPr>
              <a:t> </a:t>
            </a:r>
            <a:r>
              <a:rPr lang="nl-BE" sz="1100" b="0" i="0" u="none" strike="noStrike" dirty="0">
                <a:solidFill>
                  <a:srgbClr val="2735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Feby De Maeyer (and Mare Eykens), 5 December 2024 at Artevelde campus</a:t>
            </a:r>
          </a:p>
          <a:p>
            <a:pPr marL="457200" lvl="1" indent="0">
              <a:buNone/>
            </a:pPr>
            <a:endParaRPr lang="nl-B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nl-BE" sz="2000" dirty="0"/>
              <a:t>LinkedIn as a tool for job hunting and the ValueFit tool</a:t>
            </a:r>
          </a:p>
          <a:p>
            <a:pPr marL="457200" lvl="1" indent="0">
              <a:buNone/>
            </a:pPr>
            <a:r>
              <a:rPr lang="nl-BE" sz="1100" b="0" i="0" u="none" strike="noStrike" dirty="0">
                <a:solidFill>
                  <a:srgbClr val="2735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Feby De Maeyer (and Mare Eykens), 13 February 2025 at Artevelde campus</a:t>
            </a:r>
          </a:p>
          <a:p>
            <a:pPr marL="457200" lvl="1" indent="0">
              <a:buNone/>
            </a:pPr>
            <a:endParaRPr lang="nl-B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nl-BE" sz="2000" dirty="0"/>
              <a:t>Gentrepreneur</a:t>
            </a:r>
          </a:p>
          <a:p>
            <a:pPr marL="457200" lvl="1" indent="0">
              <a:buNone/>
            </a:pPr>
            <a:r>
              <a:rPr lang="nl-BE" sz="1100" dirty="0">
                <a:latin typeface="Arial" panose="020B0604020202020204" pitchFamily="34" charset="0"/>
                <a:cs typeface="Arial" panose="020B0604020202020204" pitchFamily="34" charset="0"/>
              </a:rPr>
              <a:t>Mattijs Hermans, 18 February 2025 at ‘De centrale’</a:t>
            </a:r>
          </a:p>
          <a:p>
            <a:pPr marL="457200" lvl="1" indent="0">
              <a:buNone/>
            </a:pPr>
            <a:endParaRPr lang="nl-BE" sz="1600" b="0" i="0" u="none" strike="noStrike" dirty="0">
              <a:solidFill>
                <a:srgbClr val="212121"/>
              </a:solidFill>
              <a:effectLst/>
            </a:endParaRPr>
          </a:p>
          <a:p>
            <a:pPr marL="514350" indent="-514350">
              <a:buFont typeface="+mj-lt"/>
              <a:buAutoNum type="arabicPeriod"/>
            </a:pPr>
            <a:r>
              <a:rPr lang="en-BE" sz="2000" kern="100">
                <a:solidFill>
                  <a:srgbClr val="21212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Start a </a:t>
            </a:r>
            <a:r>
              <a:rPr lang="nl-BE" sz="2000" kern="100" dirty="0">
                <a:solidFill>
                  <a:srgbClr val="21212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</a:t>
            </a:r>
            <a:r>
              <a:rPr lang="en-BE" sz="2000" kern="100">
                <a:solidFill>
                  <a:srgbClr val="21212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usiness </a:t>
            </a:r>
            <a:r>
              <a:rPr lang="nl-BE" sz="2000" kern="100" dirty="0">
                <a:solidFill>
                  <a:srgbClr val="21212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</a:t>
            </a:r>
            <a:r>
              <a:rPr lang="en-BE" sz="2000" kern="100">
                <a:solidFill>
                  <a:srgbClr val="21212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sing AI to </a:t>
            </a:r>
            <a:r>
              <a:rPr lang="nl-BE" sz="2000" kern="100" dirty="0">
                <a:solidFill>
                  <a:srgbClr val="21212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</a:t>
            </a:r>
            <a:r>
              <a:rPr lang="en-BE" sz="2000" kern="100">
                <a:solidFill>
                  <a:srgbClr val="21212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reate an </a:t>
            </a:r>
            <a:r>
              <a:rPr lang="nl-BE" sz="2000" kern="100" dirty="0">
                <a:solidFill>
                  <a:srgbClr val="21212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</a:t>
            </a:r>
            <a:r>
              <a:rPr lang="en-BE" sz="2000" kern="100">
                <a:solidFill>
                  <a:srgbClr val="21212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asy </a:t>
            </a:r>
            <a:r>
              <a:rPr lang="nl-BE" sz="2000" kern="100" dirty="0">
                <a:solidFill>
                  <a:srgbClr val="21212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</a:t>
            </a:r>
            <a:r>
              <a:rPr lang="en-BE" sz="2000" kern="100">
                <a:solidFill>
                  <a:srgbClr val="21212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ncome </a:t>
            </a:r>
            <a:r>
              <a:rPr lang="nl-BE" sz="2000" kern="100" dirty="0">
                <a:solidFill>
                  <a:srgbClr val="21212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</a:t>
            </a:r>
            <a:r>
              <a:rPr lang="en-BE" sz="2000" kern="100">
                <a:solidFill>
                  <a:srgbClr val="21212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orking from </a:t>
            </a:r>
            <a:r>
              <a:rPr lang="nl-BE" sz="2000" kern="100" dirty="0">
                <a:solidFill>
                  <a:srgbClr val="21212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h</a:t>
            </a:r>
            <a:r>
              <a:rPr lang="en-BE" sz="2000" kern="100">
                <a:solidFill>
                  <a:srgbClr val="21212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ome in 2025</a:t>
            </a:r>
            <a:endParaRPr lang="nl-BE" sz="2000" kern="100" dirty="0">
              <a:solidFill>
                <a:srgbClr val="21212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nl-BE" sz="1100" kern="100" dirty="0">
                <a:solidFill>
                  <a:srgbClr val="21212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Joy Mallard, 13 March 2025 online</a:t>
            </a:r>
          </a:p>
          <a:p>
            <a:pPr marL="457200" lvl="1" indent="0">
              <a:buNone/>
            </a:pPr>
            <a:endParaRPr lang="en-BE" sz="1400" kern="10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nl-BE" sz="2000" b="0" i="0" u="none" strike="noStrike" dirty="0">
                <a:solidFill>
                  <a:srgbClr val="212121"/>
                </a:solidFill>
                <a:effectLst/>
              </a:rPr>
              <a:t>Success habit </a:t>
            </a:r>
            <a:r>
              <a:rPr lang="nl-BE" sz="2000" dirty="0">
                <a:solidFill>
                  <a:srgbClr val="212121"/>
                </a:solidFill>
              </a:rPr>
              <a:t>o</a:t>
            </a:r>
            <a:r>
              <a:rPr lang="nl-BE" sz="2000" b="0" i="0" u="none" strike="noStrike" dirty="0">
                <a:solidFill>
                  <a:srgbClr val="212121"/>
                </a:solidFill>
                <a:effectLst/>
              </a:rPr>
              <a:t>nline - Masterclass</a:t>
            </a:r>
          </a:p>
          <a:p>
            <a:pPr marL="457200" lvl="1" indent="0">
              <a:buNone/>
            </a:pPr>
            <a:r>
              <a:rPr lang="nl-BE" sz="11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Tilman Resh, 20 March 2025 online</a:t>
            </a:r>
            <a:endParaRPr lang="nl-BE" sz="1100" b="0" i="0" u="none" strike="noStrike" dirty="0">
              <a:solidFill>
                <a:srgbClr val="21212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nl-BE" dirty="0"/>
          </a:p>
        </p:txBody>
      </p:sp>
      <p:pic>
        <p:nvPicPr>
          <p:cNvPr id="18" name="Audio 17">
            <a:extLst>
              <a:ext uri="{FF2B5EF4-FFF2-40B4-BE49-F238E27FC236}">
                <a16:creationId xmlns:a16="http://schemas.microsoft.com/office/drawing/2014/main" id="{9A05531A-8AB8-FB47-793C-5E771B92A0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68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252"/>
    </mc:Choice>
    <mc:Fallback>
      <p:transition spd="slow" advTm="62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AF68EC-72E4-8A70-5D52-C6D2AB3FF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49" y="437356"/>
            <a:ext cx="10868025" cy="1829593"/>
          </a:xfrm>
        </p:spPr>
        <p:txBody>
          <a:bodyPr>
            <a:normAutofit/>
          </a:bodyPr>
          <a:lstStyle/>
          <a:p>
            <a:r>
              <a:rPr lang="nl-BE" sz="4000" dirty="0">
                <a:effectLst/>
                <a:latin typeface="Lato" panose="020F05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1. </a:t>
            </a:r>
            <a:r>
              <a:rPr lang="en-BE" sz="4000">
                <a:effectLst/>
                <a:latin typeface="Lato" panose="020F05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Salary, Salary </a:t>
            </a:r>
            <a:r>
              <a:rPr lang="nl-BE" sz="4000" dirty="0">
                <a:effectLst/>
                <a:latin typeface="Lato" panose="020F05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Calculations</a:t>
            </a:r>
            <a:r>
              <a:rPr lang="en-BE" sz="4000">
                <a:effectLst/>
                <a:latin typeface="Lato" panose="020F05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and Salary Negotiations for a First Job</a:t>
            </a:r>
            <a:r>
              <a:rPr lang="en-BE" sz="3100">
                <a:effectLst/>
              </a:rPr>
              <a:t> </a:t>
            </a:r>
            <a:br>
              <a:rPr lang="nl-BE" sz="3600" dirty="0">
                <a:effectLst/>
              </a:rPr>
            </a:br>
            <a:endParaRPr lang="nl-BE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E8B1A44-EEE4-ECC3-C4D0-438824C54B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0" r="19679"/>
          <a:stretch/>
        </p:blipFill>
        <p:spPr>
          <a:xfrm rot="5400000">
            <a:off x="5947505" y="496030"/>
            <a:ext cx="4421315" cy="7572375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E0C900BF-33A4-6DA4-9CA7-3F52696252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3251" y="3171924"/>
            <a:ext cx="4039394" cy="3029546"/>
          </a:xfrm>
          <a:prstGeom prst="rect">
            <a:avLst/>
          </a:prstGeom>
        </p:spPr>
      </p:pic>
      <p:pic>
        <p:nvPicPr>
          <p:cNvPr id="15" name="Audio 14">
            <a:extLst>
              <a:ext uri="{FF2B5EF4-FFF2-40B4-BE49-F238E27FC236}">
                <a16:creationId xmlns:a16="http://schemas.microsoft.com/office/drawing/2014/main" id="{3B395F6F-4A1E-1245-A012-7456E5F59C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996"/>
    </mc:Choice>
    <mc:Fallback>
      <p:transition spd="slow" advTm="182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A72654-324F-4B63-8534-D4ECB7220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365125"/>
            <a:ext cx="11963400" cy="1325563"/>
          </a:xfrm>
        </p:spPr>
        <p:txBody>
          <a:bodyPr>
            <a:normAutofit fontScale="90000"/>
          </a:bodyPr>
          <a:lstStyle/>
          <a:p>
            <a:r>
              <a:rPr lang="nl-BE" dirty="0"/>
              <a:t>2. </a:t>
            </a:r>
            <a:r>
              <a:rPr lang="nl-BE" sz="4400" dirty="0"/>
              <a:t>LinkedIn as a tool for job hunting and the ValueFit tool</a:t>
            </a:r>
            <a:br>
              <a:rPr lang="nl-BE" sz="4400" dirty="0"/>
            </a:br>
            <a:endParaRPr lang="nl-BE" dirty="0"/>
          </a:p>
        </p:txBody>
      </p:sp>
      <p:pic>
        <p:nvPicPr>
          <p:cNvPr id="6" name="Picture 2" descr="A person smiling and laughing&#10;&#10;Description automatically generated">
            <a:extLst>
              <a:ext uri="{FF2B5EF4-FFF2-40B4-BE49-F238E27FC236}">
                <a16:creationId xmlns:a16="http://schemas.microsoft.com/office/drawing/2014/main" id="{6D65B51B-E3BB-91AE-EBA8-82728F9E33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60"/>
          <a:stretch/>
        </p:blipFill>
        <p:spPr>
          <a:xfrm>
            <a:off x="7229207" y="1690688"/>
            <a:ext cx="4193907" cy="4693420"/>
          </a:xfrm>
          <a:prstGeom prst="rect">
            <a:avLst/>
          </a:prstGeom>
        </p:spPr>
      </p:pic>
      <p:pic>
        <p:nvPicPr>
          <p:cNvPr id="7" name="Picture 1" descr="A person standing in front of a whiteboard with a projector screen&#10;&#10;Description automatically generated">
            <a:extLst>
              <a:ext uri="{FF2B5EF4-FFF2-40B4-BE49-F238E27FC236}">
                <a16:creationId xmlns:a16="http://schemas.microsoft.com/office/drawing/2014/main" id="{FC155F3F-E432-3E8F-166B-5D58E391537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3" b="12155"/>
          <a:stretch/>
        </p:blipFill>
        <p:spPr>
          <a:xfrm>
            <a:off x="312737" y="2084343"/>
            <a:ext cx="5668963" cy="4167155"/>
          </a:xfrm>
          <a:prstGeom prst="rect">
            <a:avLst/>
          </a:prstGeom>
        </p:spPr>
      </p:pic>
      <p:pic>
        <p:nvPicPr>
          <p:cNvPr id="14" name="Audio 13">
            <a:extLst>
              <a:ext uri="{FF2B5EF4-FFF2-40B4-BE49-F238E27FC236}">
                <a16:creationId xmlns:a16="http://schemas.microsoft.com/office/drawing/2014/main" id="{779764E4-7E0C-9346-39BE-69B9CFC1C0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77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659"/>
    </mc:Choice>
    <mc:Fallback>
      <p:transition spd="slow" advTm="220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C5B15F-11AF-6EC3-EF59-296EC5415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8130"/>
            <a:ext cx="10515600" cy="1325563"/>
          </a:xfrm>
        </p:spPr>
        <p:txBody>
          <a:bodyPr/>
          <a:lstStyle/>
          <a:p>
            <a:r>
              <a:rPr lang="nl-BE" dirty="0"/>
              <a:t>3. </a:t>
            </a:r>
            <a:r>
              <a:rPr lang="nl-BE" sz="4400" dirty="0"/>
              <a:t>Gentrepreneur</a:t>
            </a:r>
            <a:br>
              <a:rPr lang="nl-BE" sz="4400" dirty="0"/>
            </a:br>
            <a:endParaRPr lang="nl-BE" dirty="0"/>
          </a:p>
        </p:txBody>
      </p:sp>
      <p:pic>
        <p:nvPicPr>
          <p:cNvPr id="4098" name="Picture 2" descr="No alternative text description for this image">
            <a:extLst>
              <a:ext uri="{FF2B5EF4-FFF2-40B4-BE49-F238E27FC236}">
                <a16:creationId xmlns:a16="http://schemas.microsoft.com/office/drawing/2014/main" id="{2D7DCC22-C070-32B3-E2EB-9F96C522D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311" y="738130"/>
            <a:ext cx="5622728" cy="562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No alternative text description for this image">
            <a:extLst>
              <a:ext uri="{FF2B5EF4-FFF2-40B4-BE49-F238E27FC236}">
                <a16:creationId xmlns:a16="http://schemas.microsoft.com/office/drawing/2014/main" id="{55189618-E7C8-6BCB-0BCA-C137DE26C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3" y="2437253"/>
            <a:ext cx="5766717" cy="392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udio 9">
            <a:extLst>
              <a:ext uri="{FF2B5EF4-FFF2-40B4-BE49-F238E27FC236}">
                <a16:creationId xmlns:a16="http://schemas.microsoft.com/office/drawing/2014/main" id="{1877620E-9156-A160-6B35-C1E587094C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35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946"/>
    </mc:Choice>
    <mc:Fallback>
      <p:transition spd="slow" advTm="154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CF1405-3BE1-7FB4-0DAF-5237D03EA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4. </a:t>
            </a:r>
            <a:r>
              <a:rPr lang="en-BE" sz="4400" kern="100">
                <a:solidFill>
                  <a:srgbClr val="21212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Start a </a:t>
            </a:r>
            <a:r>
              <a:rPr lang="nl-BE" sz="4400" kern="100" dirty="0">
                <a:solidFill>
                  <a:srgbClr val="21212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</a:t>
            </a:r>
            <a:r>
              <a:rPr lang="en-BE" sz="4400" kern="100">
                <a:solidFill>
                  <a:srgbClr val="21212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usiness </a:t>
            </a:r>
            <a:r>
              <a:rPr lang="nl-BE" sz="4400" kern="100" dirty="0">
                <a:solidFill>
                  <a:srgbClr val="21212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</a:t>
            </a:r>
            <a:r>
              <a:rPr lang="en-BE" sz="4400" kern="100">
                <a:solidFill>
                  <a:srgbClr val="21212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sing AI to </a:t>
            </a:r>
            <a:r>
              <a:rPr lang="nl-BE" sz="4400" kern="100" dirty="0">
                <a:solidFill>
                  <a:srgbClr val="21212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</a:t>
            </a:r>
            <a:r>
              <a:rPr lang="en-BE" sz="4400" kern="100">
                <a:solidFill>
                  <a:srgbClr val="21212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reate an </a:t>
            </a:r>
            <a:r>
              <a:rPr lang="nl-BE" sz="4400" kern="100" dirty="0">
                <a:solidFill>
                  <a:srgbClr val="21212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</a:t>
            </a:r>
            <a:r>
              <a:rPr lang="en-BE" sz="4400" kern="100">
                <a:solidFill>
                  <a:srgbClr val="21212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asy </a:t>
            </a:r>
            <a:r>
              <a:rPr lang="nl-BE" sz="4400" kern="100" dirty="0">
                <a:solidFill>
                  <a:srgbClr val="21212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</a:t>
            </a:r>
            <a:r>
              <a:rPr lang="en-BE" sz="4400" kern="100">
                <a:solidFill>
                  <a:srgbClr val="21212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ncome </a:t>
            </a:r>
            <a:r>
              <a:rPr lang="nl-BE" sz="4400" kern="100" dirty="0">
                <a:solidFill>
                  <a:srgbClr val="21212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</a:t>
            </a:r>
            <a:r>
              <a:rPr lang="en-BE" sz="4400" kern="100">
                <a:solidFill>
                  <a:srgbClr val="21212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orking from </a:t>
            </a:r>
            <a:r>
              <a:rPr lang="nl-BE" sz="4400" kern="100" dirty="0">
                <a:solidFill>
                  <a:srgbClr val="21212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h</a:t>
            </a:r>
            <a:r>
              <a:rPr lang="en-BE" sz="4400" kern="100">
                <a:solidFill>
                  <a:srgbClr val="21212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ome in 2025</a:t>
            </a:r>
            <a:br>
              <a:rPr lang="nl-BE" sz="4400" kern="100" dirty="0">
                <a:solidFill>
                  <a:srgbClr val="21212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nl-BE" dirty="0"/>
              <a:t> </a:t>
            </a:r>
          </a:p>
        </p:txBody>
      </p:sp>
      <p:pic>
        <p:nvPicPr>
          <p:cNvPr id="6" name="Picture 5" descr="A screenshot of a chat&#10;&#10;Description automatically generated">
            <a:extLst>
              <a:ext uri="{FF2B5EF4-FFF2-40B4-BE49-F238E27FC236}">
                <a16:creationId xmlns:a16="http://schemas.microsoft.com/office/drawing/2014/main" id="{F5F8117B-AC83-8469-EC0E-9E9BE9D467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690" y="1778500"/>
            <a:ext cx="2658110" cy="4798695"/>
          </a:xfrm>
          <a:prstGeom prst="rect">
            <a:avLst/>
          </a:prstGeom>
        </p:spPr>
      </p:pic>
      <p:pic>
        <p:nvPicPr>
          <p:cNvPr id="7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0BD79780-AAA2-0BC7-8C35-2F2A282DC6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586072"/>
            <a:ext cx="6772274" cy="5078936"/>
          </a:xfrm>
          <a:prstGeom prst="rect">
            <a:avLst/>
          </a:prstGeom>
        </p:spPr>
      </p:pic>
      <p:pic>
        <p:nvPicPr>
          <p:cNvPr id="12" name="Audio 11">
            <a:extLst>
              <a:ext uri="{FF2B5EF4-FFF2-40B4-BE49-F238E27FC236}">
                <a16:creationId xmlns:a16="http://schemas.microsoft.com/office/drawing/2014/main" id="{37B73A33-531C-7948-F6DA-910171A2B1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61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299"/>
    </mc:Choice>
    <mc:Fallback>
      <p:transition spd="slow" advTm="152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7DD4B0-2191-8A63-B73E-8BAEEF46C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3289"/>
            <a:ext cx="10515600" cy="1325563"/>
          </a:xfrm>
        </p:spPr>
        <p:txBody>
          <a:bodyPr/>
          <a:lstStyle/>
          <a:p>
            <a:r>
              <a:rPr lang="nl-BE" dirty="0"/>
              <a:t>5. </a:t>
            </a:r>
            <a:r>
              <a:rPr lang="nl-BE" sz="4400" b="0" i="0" u="none" strike="noStrike" dirty="0">
                <a:solidFill>
                  <a:srgbClr val="212121"/>
                </a:solidFill>
                <a:effectLst/>
              </a:rPr>
              <a:t>Success habits Online - Masterclass</a:t>
            </a:r>
            <a:br>
              <a:rPr lang="nl-BE" sz="4400" b="0" i="0" u="none" strike="noStrike" dirty="0">
                <a:solidFill>
                  <a:srgbClr val="212121"/>
                </a:solidFill>
                <a:effectLst/>
              </a:rPr>
            </a:br>
            <a:endParaRPr lang="nl-BE" dirty="0"/>
          </a:p>
        </p:txBody>
      </p:sp>
      <p:pic>
        <p:nvPicPr>
          <p:cNvPr id="6" name="Picture 1" descr="A screenshot of a video chat&#10;&#10;Description automatically generated">
            <a:extLst>
              <a:ext uri="{FF2B5EF4-FFF2-40B4-BE49-F238E27FC236}">
                <a16:creationId xmlns:a16="http://schemas.microsoft.com/office/drawing/2014/main" id="{F3C35F87-43E2-ADC3-211D-499E3A32C6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9" y="2028591"/>
            <a:ext cx="6472556" cy="4155040"/>
          </a:xfrm>
          <a:prstGeom prst="rect">
            <a:avLst/>
          </a:prstGeom>
        </p:spPr>
      </p:pic>
      <p:pic>
        <p:nvPicPr>
          <p:cNvPr id="7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4A53E720-9177-9EE3-EF3D-2652328073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675" y="3114676"/>
            <a:ext cx="5545448" cy="3068955"/>
          </a:xfrm>
          <a:prstGeom prst="rect">
            <a:avLst/>
          </a:prstGeom>
        </p:spPr>
      </p:pic>
      <p:pic>
        <p:nvPicPr>
          <p:cNvPr id="11" name="Audio 10">
            <a:extLst>
              <a:ext uri="{FF2B5EF4-FFF2-40B4-BE49-F238E27FC236}">
                <a16:creationId xmlns:a16="http://schemas.microsoft.com/office/drawing/2014/main" id="{E5D42CCE-054A-679E-B493-FD83BCE2C3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832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194"/>
    </mc:Choice>
    <mc:Fallback>
      <p:transition spd="slow" advTm="145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F30689-AE5F-0DCF-C532-189A65048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9341" y="187844"/>
            <a:ext cx="8800322" cy="777058"/>
          </a:xfrm>
        </p:spPr>
        <p:txBody>
          <a:bodyPr>
            <a:normAutofit/>
          </a:bodyPr>
          <a:lstStyle/>
          <a:p>
            <a:pPr algn="ctr"/>
            <a:r>
              <a:rPr lang="nl-BE" sz="3600" dirty="0"/>
              <a:t>Own research on the topic of one presentation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CC76BAD-9A92-3474-00DB-216BCB6F9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1722" y="2100003"/>
            <a:ext cx="9237306" cy="4392871"/>
          </a:xfrm>
        </p:spPr>
        <p:txBody>
          <a:bodyPr>
            <a:normAutofit fontScale="25000" lnSpcReduction="20000"/>
          </a:bodyPr>
          <a:lstStyle/>
          <a:p>
            <a:pPr algn="l">
              <a:buFont typeface="+mj-lt"/>
              <a:buAutoNum type="arabicPeriod"/>
            </a:pPr>
            <a:r>
              <a:rPr lang="nl-BE" sz="8000" i="0" u="none" strike="noStrike" dirty="0">
                <a:solidFill>
                  <a:srgbClr val="000000"/>
                </a:solidFill>
                <a:effectLst/>
              </a:rPr>
              <a:t>Organisation &amp; Time Management</a:t>
            </a:r>
          </a:p>
          <a:p>
            <a:pPr algn="l">
              <a:buFont typeface="+mj-lt"/>
              <a:buAutoNum type="arabicPeriod"/>
            </a:pPr>
            <a:r>
              <a:rPr lang="nl-BE" sz="8000" i="0" u="none" strike="noStrike" dirty="0">
                <a:solidFill>
                  <a:srgbClr val="000000"/>
                </a:solidFill>
                <a:effectLst/>
              </a:rPr>
              <a:t>Mental &amp; Physical Well-being</a:t>
            </a:r>
          </a:p>
          <a:p>
            <a:pPr algn="l">
              <a:buFont typeface="+mj-lt"/>
              <a:buAutoNum type="arabicPeriod"/>
            </a:pPr>
            <a:r>
              <a:rPr lang="nl-BE" sz="8000" i="0" u="none" strike="noStrike" dirty="0">
                <a:solidFill>
                  <a:srgbClr val="000000"/>
                </a:solidFill>
                <a:effectLst/>
              </a:rPr>
              <a:t>Taking Action &amp; Setting Goals</a:t>
            </a:r>
          </a:p>
          <a:p>
            <a:pPr algn="l">
              <a:buFont typeface="+mj-lt"/>
              <a:buAutoNum type="arabicPeriod"/>
            </a:pPr>
            <a:r>
              <a:rPr lang="nl-BE" sz="8000" i="0" u="none" strike="noStrike" dirty="0">
                <a:solidFill>
                  <a:srgbClr val="000000"/>
                </a:solidFill>
                <a:effectLst/>
              </a:rPr>
              <a:t>Positive Mindset &amp; Gratitude</a:t>
            </a:r>
          </a:p>
          <a:p>
            <a:pPr algn="l">
              <a:buFont typeface="+mj-lt"/>
              <a:buAutoNum type="arabicPeriod"/>
            </a:pPr>
            <a:r>
              <a:rPr lang="nl-BE" sz="8000" i="0" u="none" strike="noStrike" dirty="0">
                <a:solidFill>
                  <a:srgbClr val="000000"/>
                </a:solidFill>
                <a:effectLst/>
              </a:rPr>
              <a:t>Continuous Learning</a:t>
            </a:r>
          </a:p>
          <a:p>
            <a:pPr algn="l">
              <a:buFont typeface="+mj-lt"/>
              <a:buAutoNum type="arabicPeriod"/>
            </a:pPr>
            <a:r>
              <a:rPr lang="nl-BE" sz="8000" i="0" u="none" strike="noStrike" dirty="0">
                <a:solidFill>
                  <a:srgbClr val="000000"/>
                </a:solidFill>
                <a:effectLst/>
              </a:rPr>
              <a:t>Morning Routines &amp; Early Rising</a:t>
            </a:r>
          </a:p>
          <a:p>
            <a:pPr algn="l">
              <a:buFont typeface="+mj-lt"/>
              <a:buAutoNum type="arabicPeriod"/>
            </a:pPr>
            <a:r>
              <a:rPr lang="nl-BE" sz="8000" i="0" u="none" strike="noStrike" dirty="0">
                <a:solidFill>
                  <a:srgbClr val="000000"/>
                </a:solidFill>
                <a:effectLst/>
              </a:rPr>
              <a:t>Networking &amp; Relationships</a:t>
            </a:r>
          </a:p>
          <a:p>
            <a:pPr algn="l">
              <a:buFont typeface="+mj-lt"/>
              <a:buAutoNum type="arabicPeriod"/>
            </a:pPr>
            <a:r>
              <a:rPr lang="nl-BE" sz="8000" i="0" u="none" strike="noStrike" dirty="0">
                <a:solidFill>
                  <a:srgbClr val="000000"/>
                </a:solidFill>
                <a:effectLst/>
              </a:rPr>
              <a:t>Frugality &amp; Financial Literacy</a:t>
            </a:r>
          </a:p>
          <a:p>
            <a:pPr algn="l">
              <a:buFont typeface="+mj-lt"/>
              <a:buAutoNum type="arabicPeriod"/>
            </a:pPr>
            <a:r>
              <a:rPr lang="nl-BE" sz="8000" i="0" u="none" strike="noStrike" dirty="0">
                <a:solidFill>
                  <a:srgbClr val="000000"/>
                </a:solidFill>
                <a:effectLst/>
              </a:rPr>
              <a:t>Giving Back</a:t>
            </a:r>
          </a:p>
          <a:p>
            <a:pPr algn="l">
              <a:buFont typeface="+mj-lt"/>
              <a:buAutoNum type="arabicPeriod"/>
            </a:pPr>
            <a:r>
              <a:rPr lang="nl-BE" sz="8000" i="0" u="none" strike="noStrike" dirty="0">
                <a:solidFill>
                  <a:srgbClr val="000000"/>
                </a:solidFill>
                <a:effectLst/>
              </a:rPr>
              <a:t>Purpose &amp; Vision</a:t>
            </a:r>
          </a:p>
          <a:p>
            <a:pPr algn="l">
              <a:buFont typeface="+mj-lt"/>
              <a:buAutoNum type="arabicPeriod" startAt="11"/>
            </a:pPr>
            <a:r>
              <a:rPr lang="nl-BE" sz="8000" i="0" u="none" strike="noStrike" dirty="0">
                <a:solidFill>
                  <a:srgbClr val="000000"/>
                </a:solidFill>
                <a:effectLst/>
              </a:rPr>
              <a:t>Resilience &amp; Adaptability</a:t>
            </a:r>
          </a:p>
          <a:p>
            <a:pPr algn="l">
              <a:buFont typeface="+mj-lt"/>
              <a:buAutoNum type="arabicPeriod" startAt="12"/>
            </a:pPr>
            <a:r>
              <a:rPr lang="nl-BE" sz="8000" i="0" u="none" strike="noStrike" dirty="0">
                <a:solidFill>
                  <a:srgbClr val="000000"/>
                </a:solidFill>
                <a:effectLst/>
              </a:rPr>
              <a:t>Work-Life Balance</a:t>
            </a:r>
          </a:p>
          <a:p>
            <a:pPr marL="0" indent="0">
              <a:buNone/>
            </a:pPr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endParaRPr lang="nl-BE" sz="18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indent="0" algn="l">
              <a:buNone/>
            </a:pPr>
            <a:endParaRPr lang="nl-BE" sz="18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BE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</a:t>
            </a:r>
          </a:p>
          <a:p>
            <a:pPr marL="0" indent="0">
              <a:buNone/>
            </a:pPr>
            <a:endParaRPr lang="nl-BE" sz="18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nl-BE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2E448403-25DD-609C-4647-4D910928F62C}"/>
              </a:ext>
            </a:extLst>
          </p:cNvPr>
          <p:cNvSpPr txBox="1"/>
          <p:nvPr/>
        </p:nvSpPr>
        <p:spPr>
          <a:xfrm>
            <a:off x="401216" y="1301620"/>
            <a:ext cx="5441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/>
              <a:t>-&gt; Success habits</a:t>
            </a:r>
          </a:p>
        </p:txBody>
      </p:sp>
      <p:pic>
        <p:nvPicPr>
          <p:cNvPr id="2050" name="Picture 2" descr="Success Habits For Dummies Cheat Sheet | dummies">
            <a:extLst>
              <a:ext uri="{FF2B5EF4-FFF2-40B4-BE49-F238E27FC236}">
                <a16:creationId xmlns:a16="http://schemas.microsoft.com/office/drawing/2014/main" id="{945A6746-E661-CD60-6A21-0336B2B37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785024"/>
            <a:ext cx="5884811" cy="470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extLst>
              <a:ext uri="{FF2B5EF4-FFF2-40B4-BE49-F238E27FC236}">
                <a16:creationId xmlns:a16="http://schemas.microsoft.com/office/drawing/2014/main" id="{1D1B4841-C147-2FFE-850A-62B620EBA2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72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345"/>
    </mc:Choice>
    <mc:Fallback>
      <p:transition spd="slow" advTm="62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516</Words>
  <Application>Microsoft Macintosh PowerPoint</Application>
  <PresentationFormat>Breedbeeld</PresentationFormat>
  <Paragraphs>63</Paragraphs>
  <Slides>10</Slides>
  <Notes>6</Notes>
  <HiddenSlides>0</HiddenSlides>
  <MMClips>10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7" baseType="lpstr">
      <vt:lpstr>Aptos</vt:lpstr>
      <vt:lpstr>Aptos Display</vt:lpstr>
      <vt:lpstr>Arial</vt:lpstr>
      <vt:lpstr>Lato</vt:lpstr>
      <vt:lpstr>LatoWeb</vt:lpstr>
      <vt:lpstr>Times New Roman</vt:lpstr>
      <vt:lpstr>Kantoorthema</vt:lpstr>
      <vt:lpstr>Assignment 1: Lifelong Learning - Seminars</vt:lpstr>
      <vt:lpstr>My learning goals for this assignment</vt:lpstr>
      <vt:lpstr>My seminars</vt:lpstr>
      <vt:lpstr>1. Salary, Salary Calculations and Salary Negotiations for a First Job  </vt:lpstr>
      <vt:lpstr>2. LinkedIn as a tool for job hunting and the ValueFit tool </vt:lpstr>
      <vt:lpstr>3. Gentrepreneur </vt:lpstr>
      <vt:lpstr>4. Start a business using AI to create an easy income working from home in 2025  </vt:lpstr>
      <vt:lpstr>5. Success habits Online - Masterclass </vt:lpstr>
      <vt:lpstr>Own research on the topic of one presentation</vt:lpstr>
      <vt:lpstr>Sources of the research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thibaut Potvin</dc:creator>
  <cp:lastModifiedBy>thibaut Potvin</cp:lastModifiedBy>
  <cp:revision>21</cp:revision>
  <dcterms:created xsi:type="dcterms:W3CDTF">2025-05-08T11:25:46Z</dcterms:created>
  <dcterms:modified xsi:type="dcterms:W3CDTF">2025-05-08T16:40:01Z</dcterms:modified>
</cp:coreProperties>
</file>