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7" r:id="rId3"/>
    <p:sldId id="261" r:id="rId4"/>
    <p:sldId id="258" r:id="rId5"/>
    <p:sldId id="259" r:id="rId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45"/>
    <p:restoredTop sz="88667"/>
  </p:normalViewPr>
  <p:slideViewPr>
    <p:cSldViewPr snapToGrid="0">
      <p:cViewPr varScale="1">
        <p:scale>
          <a:sx n="127" d="100"/>
          <a:sy n="127" d="100"/>
        </p:scale>
        <p:origin x="14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0D4BF-B6C4-884B-B598-511ECBF014C7}" type="datetimeFigureOut">
              <a:rPr lang="nl-BE" smtClean="0"/>
              <a:t>10/05/2025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97754-89B7-A946-A627-111F568B410F}" type="slidenum">
              <a:rPr lang="nl-BE" smtClean="0"/>
              <a:t>‹nr.›</a:t>
            </a:fld>
            <a:endParaRPr lang="nl-BE"/>
          </a:p>
        </p:txBody>
      </p:sp>
    </p:spTree>
    <p:extLst>
      <p:ext uri="{BB962C8B-B14F-4D97-AF65-F5344CB8AC3E}">
        <p14:creationId xmlns:p14="http://schemas.microsoft.com/office/powerpoint/2010/main" val="1923796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Hello and welcome to my growth story.</a:t>
            </a:r>
          </a:p>
          <a:p>
            <a:endParaRPr lang="nl-BE" dirty="0"/>
          </a:p>
          <a:p>
            <a:r>
              <a:rPr lang="nl-BE" dirty="0"/>
              <a:t>So In this presentation i will talk about some of my learning outcomes, show you some visuals, tell u about my strengths and weaknessses and lastly 1 self-regulating learning skill from the Zimmerman Model</a:t>
            </a:r>
          </a:p>
        </p:txBody>
      </p:sp>
      <p:sp>
        <p:nvSpPr>
          <p:cNvPr id="4" name="Tijdelijke aanduiding voor dianummer 3"/>
          <p:cNvSpPr>
            <a:spLocks noGrp="1"/>
          </p:cNvSpPr>
          <p:nvPr>
            <p:ph type="sldNum" sz="quarter" idx="5"/>
          </p:nvPr>
        </p:nvSpPr>
        <p:spPr/>
        <p:txBody>
          <a:bodyPr/>
          <a:lstStyle/>
          <a:p>
            <a:fld id="{79B97754-89B7-A946-A627-111F568B410F}" type="slidenum">
              <a:rPr lang="nl-BE" smtClean="0"/>
              <a:t>1</a:t>
            </a:fld>
            <a:endParaRPr lang="nl-BE"/>
          </a:p>
        </p:txBody>
      </p:sp>
    </p:spTree>
    <p:extLst>
      <p:ext uri="{BB962C8B-B14F-4D97-AF65-F5344CB8AC3E}">
        <p14:creationId xmlns:p14="http://schemas.microsoft.com/office/powerpoint/2010/main" val="3458735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So, for the first learning outcome, I have succeeded in this by going to seminars as well as building my leadership and organisational skills by doing groupworks </a:t>
            </a:r>
          </a:p>
          <a:p>
            <a:endParaRPr lang="nl-BE"/>
          </a:p>
          <a:p>
            <a:r>
              <a:rPr lang="nl-BE"/>
              <a:t>For the second learning outcome, I have worked on this by doing my best for the business case of Nokia. For the creativity and innovation part, I will need to use it in my last sprint because we will have to come up with some alternatives to the products we are working on for global marketing and trade.</a:t>
            </a:r>
          </a:p>
          <a:p>
            <a:endParaRPr lang="nl-BE"/>
          </a:p>
          <a:p>
            <a:r>
              <a:rPr lang="nl-BE"/>
              <a:t>Learning outcomes 8 about language proficiency and communication skills in two business languages was also important for me this year. For example for english I have used this on my study trip to Chicago because there i had to use business languages when meeting officials of the companies we visited. For french i also wanted to focuss because last year i only had a 12 out of 20 for my examens and i wanted to improve this that is why i studied more went to all the classes and did my best on the assignments and now i got a 15 out of 20 and I’m very happy about this</a:t>
            </a:r>
          </a:p>
          <a:p>
            <a:endParaRPr lang="nl-BE"/>
          </a:p>
          <a:p>
            <a:r>
              <a:rPr lang="nl-BE"/>
              <a:t>For the last learning outcome, I think that when studying IBM, this should be a reason why you choose IBM. For example, I have worked on different courses with team members who were from different countries but also when going on the study trip, as I already mentioned, I met new people from different places in the world. Also, with the international day we had at our campus, we also learned about different countries and how they do business.</a:t>
            </a:r>
            <a:endParaRPr lang="nl-BE" dirty="0"/>
          </a:p>
        </p:txBody>
      </p:sp>
      <p:sp>
        <p:nvSpPr>
          <p:cNvPr id="4" name="Tijdelijke aanduiding voor dianummer 3"/>
          <p:cNvSpPr>
            <a:spLocks noGrp="1"/>
          </p:cNvSpPr>
          <p:nvPr>
            <p:ph type="sldNum" sz="quarter" idx="5"/>
          </p:nvPr>
        </p:nvSpPr>
        <p:spPr/>
        <p:txBody>
          <a:bodyPr/>
          <a:lstStyle/>
          <a:p>
            <a:fld id="{79B97754-89B7-A946-A627-111F568B410F}" type="slidenum">
              <a:rPr lang="nl-BE" smtClean="0"/>
              <a:t>2</a:t>
            </a:fld>
            <a:endParaRPr lang="nl-BE"/>
          </a:p>
        </p:txBody>
      </p:sp>
    </p:spTree>
    <p:extLst>
      <p:ext uri="{BB962C8B-B14F-4D97-AF65-F5344CB8AC3E}">
        <p14:creationId xmlns:p14="http://schemas.microsoft.com/office/powerpoint/2010/main" val="422100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So here are so pitcures that match my learning outcomes.</a:t>
            </a:r>
          </a:p>
          <a:p>
            <a:endParaRPr lang="nl-BE"/>
          </a:p>
          <a:p>
            <a:r>
              <a:rPr lang="nl-BE"/>
              <a:t>So on top you can see my improvement of my points for french</a:t>
            </a:r>
          </a:p>
          <a:p>
            <a:endParaRPr lang="nl-BE"/>
          </a:p>
          <a:p>
            <a:r>
              <a:rPr lang="nl-BE"/>
              <a:t>Then on the left you can see the business model canvas that we made for Nokia </a:t>
            </a:r>
          </a:p>
          <a:p>
            <a:endParaRPr lang="nl-BE"/>
          </a:p>
          <a:p>
            <a:r>
              <a:rPr lang="nl-BE"/>
              <a:t>And on the right yo can see a picture from when we vistited the company flanders investment and trade.</a:t>
            </a:r>
            <a:endParaRPr lang="nl-BE" dirty="0"/>
          </a:p>
        </p:txBody>
      </p:sp>
      <p:sp>
        <p:nvSpPr>
          <p:cNvPr id="4" name="Tijdelijke aanduiding voor dianummer 3"/>
          <p:cNvSpPr>
            <a:spLocks noGrp="1"/>
          </p:cNvSpPr>
          <p:nvPr>
            <p:ph type="sldNum" sz="quarter" idx="5"/>
          </p:nvPr>
        </p:nvSpPr>
        <p:spPr/>
        <p:txBody>
          <a:bodyPr/>
          <a:lstStyle/>
          <a:p>
            <a:fld id="{79B97754-89B7-A946-A627-111F568B410F}" type="slidenum">
              <a:rPr lang="nl-BE" smtClean="0"/>
              <a:t>3</a:t>
            </a:fld>
            <a:endParaRPr lang="nl-BE"/>
          </a:p>
        </p:txBody>
      </p:sp>
    </p:spTree>
    <p:extLst>
      <p:ext uri="{BB962C8B-B14F-4D97-AF65-F5344CB8AC3E}">
        <p14:creationId xmlns:p14="http://schemas.microsoft.com/office/powerpoint/2010/main" val="1712336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So then we had to talk about our strengths and weaknesses which we identified in the first year.</a:t>
            </a:r>
          </a:p>
          <a:p>
            <a:endParaRPr lang="nl-BE"/>
          </a:p>
          <a:p>
            <a:r>
              <a:rPr lang="nl-BE"/>
              <a:t>Strengths: see bigger picture, social person, if i want something i would but a lot of afford into it</a:t>
            </a:r>
          </a:p>
          <a:p>
            <a:endParaRPr lang="nl-BE"/>
          </a:p>
          <a:p>
            <a:r>
              <a:rPr lang="nl-BE"/>
              <a:t>Weaknesses: annoyed fast, egoistic, too impulsive, not listing to other people’s points of view</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And i think most have stayed the same but some weaknessses have changed. not listing to other people’s points of view and being egoistic</a:t>
            </a:r>
          </a:p>
          <a:p>
            <a:endParaRPr lang="nl-BE" dirty="0"/>
          </a:p>
        </p:txBody>
      </p:sp>
      <p:sp>
        <p:nvSpPr>
          <p:cNvPr id="4" name="Tijdelijke aanduiding voor dianummer 3"/>
          <p:cNvSpPr>
            <a:spLocks noGrp="1"/>
          </p:cNvSpPr>
          <p:nvPr>
            <p:ph type="sldNum" sz="quarter" idx="5"/>
          </p:nvPr>
        </p:nvSpPr>
        <p:spPr/>
        <p:txBody>
          <a:bodyPr/>
          <a:lstStyle/>
          <a:p>
            <a:fld id="{79B97754-89B7-A946-A627-111F568B410F}" type="slidenum">
              <a:rPr lang="nl-BE" smtClean="0"/>
              <a:t>4</a:t>
            </a:fld>
            <a:endParaRPr lang="nl-BE"/>
          </a:p>
        </p:txBody>
      </p:sp>
    </p:spTree>
    <p:extLst>
      <p:ext uri="{BB962C8B-B14F-4D97-AF65-F5344CB8AC3E}">
        <p14:creationId xmlns:p14="http://schemas.microsoft.com/office/powerpoint/2010/main" val="90798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 choose this skill to still develop in my academic year because I think this is the most important one. If you are able to</a:t>
            </a:r>
            <a:r>
              <a:rPr lang="nl-BE" b="0" i="0" u="none" strike="noStrike" dirty="0">
                <a:solidFill>
                  <a:srgbClr val="273540"/>
                </a:solidFill>
                <a:effectLst/>
                <a:latin typeface="LatoWeb"/>
              </a:rPr>
              <a:t> </a:t>
            </a:r>
            <a:r>
              <a:rPr lang="nl-BE" b="0" i="0" u="none" dirty="0">
                <a:solidFill>
                  <a:srgbClr val="273540"/>
                </a:solidFill>
                <a:effectLst/>
                <a:latin typeface="LatoWeb"/>
              </a:rPr>
              <a:t>implement learning strategies</a:t>
            </a:r>
            <a:r>
              <a:rPr lang="nl-BE" b="0" i="0" u="none" strike="noStrike" dirty="0">
                <a:solidFill>
                  <a:srgbClr val="273540"/>
                </a:solidFill>
                <a:effectLst/>
                <a:latin typeface="LatoWeb"/>
              </a:rPr>
              <a:t>, </a:t>
            </a:r>
            <a:r>
              <a:rPr lang="nl-BE" b="0" i="0" u="none" dirty="0">
                <a:solidFill>
                  <a:srgbClr val="273540"/>
                </a:solidFill>
                <a:effectLst/>
                <a:latin typeface="LatoWeb"/>
              </a:rPr>
              <a:t>monitor the progress</a:t>
            </a:r>
            <a:r>
              <a:rPr lang="nl-BE" b="0" i="0" u="none" strike="noStrike" dirty="0">
                <a:solidFill>
                  <a:srgbClr val="273540"/>
                </a:solidFill>
                <a:effectLst/>
                <a:latin typeface="LatoWeb"/>
              </a:rPr>
              <a:t>, and </a:t>
            </a:r>
            <a:r>
              <a:rPr lang="nl-BE" b="0" i="0" u="none" dirty="0">
                <a:solidFill>
                  <a:srgbClr val="273540"/>
                </a:solidFill>
                <a:effectLst/>
                <a:latin typeface="LatoWeb"/>
              </a:rPr>
              <a:t>make adjustments</a:t>
            </a:r>
            <a:r>
              <a:rPr lang="nl-BE" b="0" i="0" u="none" strike="noStrike" dirty="0">
                <a:solidFill>
                  <a:srgbClr val="273540"/>
                </a:solidFill>
                <a:effectLst/>
                <a:latin typeface="LatoWeb"/>
              </a:rPr>
              <a:t> if necessary, I think you can face a lot of challenges because witht this learning skill you know how to handle them.</a:t>
            </a:r>
            <a:endParaRPr lang="nl-BE" u="non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79B97754-89B7-A946-A627-111F568B410F}" type="slidenum">
              <a:rPr lang="nl-BE" smtClean="0"/>
              <a:t>5</a:t>
            </a:fld>
            <a:endParaRPr lang="nl-BE"/>
          </a:p>
        </p:txBody>
      </p:sp>
    </p:spTree>
    <p:extLst>
      <p:ext uri="{BB962C8B-B14F-4D97-AF65-F5344CB8AC3E}">
        <p14:creationId xmlns:p14="http://schemas.microsoft.com/office/powerpoint/2010/main" val="1989924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5836BA-7FCA-1DB0-0FEB-80ADCFC201E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1E54F46E-FFC1-518A-CA07-D53B65FFA7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7386ED11-BE12-440C-3CDE-1784EC765998}"/>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37C3DF9C-4184-AAD3-21CA-8EDC6C3CD37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E019B3-A810-DCE2-6C78-5E7DC092941D}"/>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432718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494749-0BA2-0985-147D-51546409E4D6}"/>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6C50E266-2367-CC74-A20E-53202A68BB7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9C6CB7C-FE6A-9EC5-9140-F70566F18A9D}"/>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D12A651F-B4AF-7C9C-04FB-563CBDE0E28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3CB86D6-FE64-3549-F26F-43AF4B96DEDD}"/>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65030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C3C78CD0-1BE6-8B75-2701-F26232A48583}"/>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5A050C4-86AD-3C49-6344-6CC92D1A1C6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BB93D38-E4C3-C560-FC26-BCE3E8977588}"/>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15001C06-4D06-4BB7-B16A-4DEC0A20B3C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89E6D7D-18E7-A557-5C52-A211945748FF}"/>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74900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E8AA9-DADA-6A06-5CCE-8ABC80B8F67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DBECAEC-BE59-8229-4864-841AEB55E53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032B348-F672-CEC9-F576-3F1B6E176480}"/>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AD010A50-0BCD-B3D6-4ACE-1081AFDDE15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B8F3EB5-7B39-6BFE-FD68-47949A1670A5}"/>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21953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A8B98-F8B2-94D8-D68D-79FCDC409BA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B67F0C8-ABA3-0ECD-A610-1538187FCA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368EF6A-A913-6E47-BFD8-38281AFDFED2}"/>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89BA5E59-9336-8978-6728-D7C12F15580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B566196-41A6-9601-2F54-E18B8621A624}"/>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72813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BBB651-2A31-7B3F-C791-EFB6A80009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F1858E0-43C8-C918-15F5-34A6811B7A2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B1FE7F9D-E241-3A9B-579E-8CBAB345633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EA77D0F0-621F-C95D-DB24-EF6546EA4844}"/>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6" name="Tijdelijke aanduiding voor voettekst 5">
            <a:extLst>
              <a:ext uri="{FF2B5EF4-FFF2-40B4-BE49-F238E27FC236}">
                <a16:creationId xmlns:a16="http://schemas.microsoft.com/office/drawing/2014/main" id="{0233392F-9203-22DB-A7EE-6CD2ADEDD1C8}"/>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E473522-E5AF-94FA-2C59-1B8F740171A7}"/>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92367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2AAA4-0BD9-7848-B568-2750B009D886}"/>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BCDEA92-E062-1331-DAAA-84A9378966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490C03E-AB58-2A65-D101-A8A8A9AAC6C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7079C8A9-1F6C-1478-2E7D-F6967C5500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B2B2AAA-E868-5B7B-0268-564D843D853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A05F917-8069-F76C-A313-568E8C21F53C}"/>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8" name="Tijdelijke aanduiding voor voettekst 7">
            <a:extLst>
              <a:ext uri="{FF2B5EF4-FFF2-40B4-BE49-F238E27FC236}">
                <a16:creationId xmlns:a16="http://schemas.microsoft.com/office/drawing/2014/main" id="{395A9BDC-DCA5-BF0F-598D-0CA3D29DAB8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572C9937-CA36-7D76-67F9-AC4C22A55AC3}"/>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97271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9FA9B0-B845-EAC5-0956-E2076F31A814}"/>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E20FD1C-AB3E-3362-483C-D1E197539A84}"/>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4" name="Tijdelijke aanduiding voor voettekst 3">
            <a:extLst>
              <a:ext uri="{FF2B5EF4-FFF2-40B4-BE49-F238E27FC236}">
                <a16:creationId xmlns:a16="http://schemas.microsoft.com/office/drawing/2014/main" id="{45BBA7B4-EA03-781C-98E6-E824EA8F933A}"/>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39B98A9-424E-B762-BEFD-F1EC4DDB9CFF}"/>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333533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3787BC8-1BFF-C57C-B003-5A409C4B9FB2}"/>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3" name="Tijdelijke aanduiding voor voettekst 2">
            <a:extLst>
              <a:ext uri="{FF2B5EF4-FFF2-40B4-BE49-F238E27FC236}">
                <a16:creationId xmlns:a16="http://schemas.microsoft.com/office/drawing/2014/main" id="{07D02AB7-5B50-A82B-7CF2-1D3E7F7061CE}"/>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0904F626-6A79-9526-63AE-E31444A6C940}"/>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1305508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2948EC-2C74-C1B1-3F5E-C63F93789D0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EC1F19E-9329-AD2B-171B-214A102BD2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B7A992F8-4D0D-787E-06AC-CACFB878EF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6E786D4-5B3D-081E-B462-138B4543E791}"/>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6" name="Tijdelijke aanduiding voor voettekst 5">
            <a:extLst>
              <a:ext uri="{FF2B5EF4-FFF2-40B4-BE49-F238E27FC236}">
                <a16:creationId xmlns:a16="http://schemas.microsoft.com/office/drawing/2014/main" id="{41AAC94A-84FD-83AE-55AE-78FB5DF72AD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6986724-A4A3-ED30-36F7-B7295D2124EB}"/>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536543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18C32-E045-BCD5-369C-BDDE16397B2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74398196-18F6-E1A7-C6B3-4C4118ABD3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E0D7A9B3-BAD6-AB5F-A5BB-FE0F56736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B7E9417-2EBC-9910-72CB-C8157968CB99}"/>
              </a:ext>
            </a:extLst>
          </p:cNvPr>
          <p:cNvSpPr>
            <a:spLocks noGrp="1"/>
          </p:cNvSpPr>
          <p:nvPr>
            <p:ph type="dt" sz="half" idx="10"/>
          </p:nvPr>
        </p:nvSpPr>
        <p:spPr/>
        <p:txBody>
          <a:bodyPr/>
          <a:lstStyle/>
          <a:p>
            <a:fld id="{5A4625EB-BC72-C143-9533-88CCA2E19679}" type="datetimeFigureOut">
              <a:rPr lang="nl-BE" smtClean="0"/>
              <a:t>10/05/2025</a:t>
            </a:fld>
            <a:endParaRPr lang="nl-BE"/>
          </a:p>
        </p:txBody>
      </p:sp>
      <p:sp>
        <p:nvSpPr>
          <p:cNvPr id="6" name="Tijdelijke aanduiding voor voettekst 5">
            <a:extLst>
              <a:ext uri="{FF2B5EF4-FFF2-40B4-BE49-F238E27FC236}">
                <a16:creationId xmlns:a16="http://schemas.microsoft.com/office/drawing/2014/main" id="{279FF972-6661-5BD0-570C-F19D9F0D3E1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2463889-D345-0EF6-86E6-5CB6424FD263}"/>
              </a:ext>
            </a:extLst>
          </p:cNvPr>
          <p:cNvSpPr>
            <a:spLocks noGrp="1"/>
          </p:cNvSpPr>
          <p:nvPr>
            <p:ph type="sldNum" sz="quarter" idx="12"/>
          </p:nvPr>
        </p:nvSpPr>
        <p:spPr/>
        <p:txBody>
          <a:bodyPr/>
          <a:lstStyle/>
          <a:p>
            <a:fld id="{F234B51D-888A-8F48-8BF5-381E8270FD49}" type="slidenum">
              <a:rPr lang="nl-BE" smtClean="0"/>
              <a:t>‹nr.›</a:t>
            </a:fld>
            <a:endParaRPr lang="nl-BE"/>
          </a:p>
        </p:txBody>
      </p:sp>
    </p:spTree>
    <p:extLst>
      <p:ext uri="{BB962C8B-B14F-4D97-AF65-F5344CB8AC3E}">
        <p14:creationId xmlns:p14="http://schemas.microsoft.com/office/powerpoint/2010/main" val="264692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EE802D-48E3-970E-7EBA-2794FDBD9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E4A9F19-D71E-A777-BBA5-BFAC14D530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876F416-CD16-9641-A89A-A053E4A698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4625EB-BC72-C143-9533-88CCA2E19679}" type="datetimeFigureOut">
              <a:rPr lang="nl-BE" smtClean="0"/>
              <a:t>10/05/2025</a:t>
            </a:fld>
            <a:endParaRPr lang="nl-BE"/>
          </a:p>
        </p:txBody>
      </p:sp>
      <p:sp>
        <p:nvSpPr>
          <p:cNvPr id="5" name="Tijdelijke aanduiding voor voettekst 4">
            <a:extLst>
              <a:ext uri="{FF2B5EF4-FFF2-40B4-BE49-F238E27FC236}">
                <a16:creationId xmlns:a16="http://schemas.microsoft.com/office/drawing/2014/main" id="{4975582D-13A2-8FD0-6A83-C9A8429086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5DAF8997-9EE2-9656-06BD-03738DD28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34B51D-888A-8F48-8BF5-381E8270FD49}" type="slidenum">
              <a:rPr lang="nl-BE" smtClean="0"/>
              <a:t>‹nr.›</a:t>
            </a:fld>
            <a:endParaRPr lang="nl-BE"/>
          </a:p>
        </p:txBody>
      </p:sp>
    </p:spTree>
    <p:extLst>
      <p:ext uri="{BB962C8B-B14F-4D97-AF65-F5344CB8AC3E}">
        <p14:creationId xmlns:p14="http://schemas.microsoft.com/office/powerpoint/2010/main" val="3790536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est Seller Growth Stories for Raising Mezzanine Debt">
            <a:extLst>
              <a:ext uri="{FF2B5EF4-FFF2-40B4-BE49-F238E27FC236}">
                <a16:creationId xmlns:a16="http://schemas.microsoft.com/office/drawing/2014/main" id="{72B0FAB6-C2B8-964A-EED2-6E24FCFFF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881" y="3175"/>
            <a:ext cx="10282237"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9604562-30F2-53A9-9F30-A27ED960F354}"/>
              </a:ext>
            </a:extLst>
          </p:cNvPr>
          <p:cNvSpPr>
            <a:spLocks noGrp="1"/>
          </p:cNvSpPr>
          <p:nvPr>
            <p:ph type="ctrTitle"/>
          </p:nvPr>
        </p:nvSpPr>
        <p:spPr>
          <a:xfrm>
            <a:off x="1523999" y="-114301"/>
            <a:ext cx="9144000" cy="995363"/>
          </a:xfrm>
        </p:spPr>
        <p:txBody>
          <a:bodyPr/>
          <a:lstStyle/>
          <a:p>
            <a:r>
              <a:rPr lang="nl-BE" dirty="0"/>
              <a:t>My Growth Story</a:t>
            </a:r>
          </a:p>
        </p:txBody>
      </p:sp>
      <p:pic>
        <p:nvPicPr>
          <p:cNvPr id="4098" name="Picture 2" descr="Onlinehulpverlening Arteveldehogeschool">
            <a:extLst>
              <a:ext uri="{FF2B5EF4-FFF2-40B4-BE49-F238E27FC236}">
                <a16:creationId xmlns:a16="http://schemas.microsoft.com/office/drawing/2014/main" id="{BF398C6B-34BF-2050-F3EE-BA8AA52CB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5363" y="5385432"/>
            <a:ext cx="3576637" cy="1472568"/>
          </a:xfrm>
          <a:prstGeom prst="rect">
            <a:avLst/>
          </a:prstGeom>
          <a:noFill/>
          <a:extLst>
            <a:ext uri="{909E8E84-426E-40DD-AFC4-6F175D3DCCD1}">
              <a14:hiddenFill xmlns:a14="http://schemas.microsoft.com/office/drawing/2010/main">
                <a:solidFill>
                  <a:srgbClr val="FFFFFF"/>
                </a:solidFill>
              </a14:hiddenFill>
            </a:ext>
          </a:extLst>
        </p:spPr>
      </p:pic>
      <p:pic>
        <p:nvPicPr>
          <p:cNvPr id="8" name="Video 7">
            <a:extLst>
              <a:ext uri="{FF2B5EF4-FFF2-40B4-BE49-F238E27FC236}">
                <a16:creationId xmlns:a16="http://schemas.microsoft.com/office/drawing/2014/main" id="{5F7DA3F1-C0BC-D815-5777-D85092BDD10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092580"/>
      </p:ext>
    </p:extLst>
  </p:cSld>
  <p:clrMapOvr>
    <a:masterClrMapping/>
  </p:clrMapOvr>
  <mc:AlternateContent xmlns:mc="http://schemas.openxmlformats.org/markup-compatibility/2006" xmlns:p14="http://schemas.microsoft.com/office/powerpoint/2010/main">
    <mc:Choice Requires="p14">
      <p:transition spd="slow" p14:dur="2000" advTm="23493"/>
    </mc:Choice>
    <mc:Fallback xmlns="">
      <p:transition spd="slow" advTm="2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09732-803F-CD90-E0A6-C52C9E0F13E5}"/>
              </a:ext>
            </a:extLst>
          </p:cNvPr>
          <p:cNvSpPr>
            <a:spLocks noGrp="1"/>
          </p:cNvSpPr>
          <p:nvPr>
            <p:ph type="title"/>
          </p:nvPr>
        </p:nvSpPr>
        <p:spPr>
          <a:xfrm>
            <a:off x="670035" y="417677"/>
            <a:ext cx="10515600" cy="1325563"/>
          </a:xfrm>
        </p:spPr>
        <p:txBody>
          <a:bodyPr/>
          <a:lstStyle/>
          <a:p>
            <a:pPr algn="ctr"/>
            <a:r>
              <a:rPr lang="nl-BE" dirty="0"/>
              <a:t>My learning outcomes</a:t>
            </a:r>
          </a:p>
        </p:txBody>
      </p:sp>
      <p:pic>
        <p:nvPicPr>
          <p:cNvPr id="5" name="Tijdelijke aanduiding voor inhoud 4" descr="Afbeelding met tekst, schermopname, Lettertype, logo&#10;&#10;Automatisch gegenereerde beschrijving">
            <a:extLst>
              <a:ext uri="{FF2B5EF4-FFF2-40B4-BE49-F238E27FC236}">
                <a16:creationId xmlns:a16="http://schemas.microsoft.com/office/drawing/2014/main" id="{B934A5DE-E468-579D-D47B-9591DCD65005}"/>
              </a:ext>
            </a:extLst>
          </p:cNvPr>
          <p:cNvPicPr>
            <a:picLocks noGrp="1" noChangeAspect="1"/>
          </p:cNvPicPr>
          <p:nvPr>
            <p:ph idx="1"/>
          </p:nvPr>
        </p:nvPicPr>
        <p:blipFill>
          <a:blip r:embed="rId3"/>
          <a:stretch>
            <a:fillRect/>
          </a:stretch>
        </p:blipFill>
        <p:spPr>
          <a:xfrm>
            <a:off x="399295" y="2197100"/>
            <a:ext cx="2374900" cy="2463800"/>
          </a:xfrm>
        </p:spPr>
      </p:pic>
      <p:pic>
        <p:nvPicPr>
          <p:cNvPr id="7" name="Afbeelding 6" descr="Afbeelding met tekst, schermopname, Lettertype, logo&#10;&#10;Automatisch gegenereerde beschrijving">
            <a:extLst>
              <a:ext uri="{FF2B5EF4-FFF2-40B4-BE49-F238E27FC236}">
                <a16:creationId xmlns:a16="http://schemas.microsoft.com/office/drawing/2014/main" id="{7804DDFB-96F9-BD2C-72B9-2A3AD6516ECE}"/>
              </a:ext>
            </a:extLst>
          </p:cNvPr>
          <p:cNvPicPr>
            <a:picLocks noChangeAspect="1"/>
          </p:cNvPicPr>
          <p:nvPr/>
        </p:nvPicPr>
        <p:blipFill>
          <a:blip r:embed="rId4"/>
          <a:stretch>
            <a:fillRect/>
          </a:stretch>
        </p:blipFill>
        <p:spPr>
          <a:xfrm>
            <a:off x="3438587" y="2197100"/>
            <a:ext cx="2374900" cy="2463800"/>
          </a:xfrm>
          <a:prstGeom prst="rect">
            <a:avLst/>
          </a:prstGeom>
        </p:spPr>
      </p:pic>
      <p:pic>
        <p:nvPicPr>
          <p:cNvPr id="9" name="Afbeelding 8" descr="Afbeelding met tekst, schermopname, Lettertype, logo&#10;&#10;Automatisch gegenereerde beschrijving">
            <a:extLst>
              <a:ext uri="{FF2B5EF4-FFF2-40B4-BE49-F238E27FC236}">
                <a16:creationId xmlns:a16="http://schemas.microsoft.com/office/drawing/2014/main" id="{6ECAEE79-0676-F25E-E868-357175DEDE3A}"/>
              </a:ext>
            </a:extLst>
          </p:cNvPr>
          <p:cNvPicPr>
            <a:picLocks noChangeAspect="1"/>
          </p:cNvPicPr>
          <p:nvPr/>
        </p:nvPicPr>
        <p:blipFill>
          <a:blip r:embed="rId5"/>
          <a:stretch>
            <a:fillRect/>
          </a:stretch>
        </p:blipFill>
        <p:spPr>
          <a:xfrm>
            <a:off x="6378514" y="2197100"/>
            <a:ext cx="2374900" cy="2463800"/>
          </a:xfrm>
          <a:prstGeom prst="rect">
            <a:avLst/>
          </a:prstGeom>
        </p:spPr>
      </p:pic>
      <p:pic>
        <p:nvPicPr>
          <p:cNvPr id="11" name="Afbeelding 10" descr="Afbeelding met tekst, schermopname, logo, cirkel&#10;&#10;Automatisch gegenereerde beschrijving">
            <a:extLst>
              <a:ext uri="{FF2B5EF4-FFF2-40B4-BE49-F238E27FC236}">
                <a16:creationId xmlns:a16="http://schemas.microsoft.com/office/drawing/2014/main" id="{982C2E2D-528E-1471-C742-F0EB6D06CCDD}"/>
              </a:ext>
            </a:extLst>
          </p:cNvPr>
          <p:cNvPicPr>
            <a:picLocks noChangeAspect="1"/>
          </p:cNvPicPr>
          <p:nvPr/>
        </p:nvPicPr>
        <p:blipFill>
          <a:blip r:embed="rId6"/>
          <a:stretch>
            <a:fillRect/>
          </a:stretch>
        </p:blipFill>
        <p:spPr>
          <a:xfrm>
            <a:off x="9417805" y="2197100"/>
            <a:ext cx="2374900" cy="2463800"/>
          </a:xfrm>
          <a:prstGeom prst="rect">
            <a:avLst/>
          </a:prstGeom>
        </p:spPr>
      </p:pic>
    </p:spTree>
    <p:extLst>
      <p:ext uri="{BB962C8B-B14F-4D97-AF65-F5344CB8AC3E}">
        <p14:creationId xmlns:p14="http://schemas.microsoft.com/office/powerpoint/2010/main" val="3399260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6E35D9A-2159-3D01-EDA6-BC2254496F9B}"/>
              </a:ext>
            </a:extLst>
          </p:cNvPr>
          <p:cNvPicPr>
            <a:picLocks noGrp="1" noChangeAspect="1"/>
          </p:cNvPicPr>
          <p:nvPr>
            <p:ph idx="1"/>
          </p:nvPr>
        </p:nvPicPr>
        <p:blipFill>
          <a:blip r:embed="rId3"/>
          <a:stretch>
            <a:fillRect/>
          </a:stretch>
        </p:blipFill>
        <p:spPr>
          <a:xfrm>
            <a:off x="152400" y="488770"/>
            <a:ext cx="9820274" cy="236632"/>
          </a:xfrm>
        </p:spPr>
      </p:pic>
      <p:pic>
        <p:nvPicPr>
          <p:cNvPr id="7" name="Afbeelding 6">
            <a:extLst>
              <a:ext uri="{FF2B5EF4-FFF2-40B4-BE49-F238E27FC236}">
                <a16:creationId xmlns:a16="http://schemas.microsoft.com/office/drawing/2014/main" id="{49E385B6-9A9E-449A-791A-06B83D1822A7}"/>
              </a:ext>
            </a:extLst>
          </p:cNvPr>
          <p:cNvPicPr>
            <a:picLocks noChangeAspect="1"/>
          </p:cNvPicPr>
          <p:nvPr/>
        </p:nvPicPr>
        <p:blipFill>
          <a:blip r:embed="rId4"/>
          <a:stretch>
            <a:fillRect/>
          </a:stretch>
        </p:blipFill>
        <p:spPr>
          <a:xfrm>
            <a:off x="152399" y="1113972"/>
            <a:ext cx="9820275" cy="253908"/>
          </a:xfrm>
          <a:prstGeom prst="rect">
            <a:avLst/>
          </a:prstGeom>
        </p:spPr>
      </p:pic>
      <p:pic>
        <p:nvPicPr>
          <p:cNvPr id="9" name="Afbeelding 8" descr="Afbeelding met tekst, schermopname, Parallel, nummer&#10;&#10;Automatisch gegenereerde beschrijving">
            <a:extLst>
              <a:ext uri="{FF2B5EF4-FFF2-40B4-BE49-F238E27FC236}">
                <a16:creationId xmlns:a16="http://schemas.microsoft.com/office/drawing/2014/main" id="{AAAE3D7B-EBB9-2931-8789-E0631ACB89E7}"/>
              </a:ext>
            </a:extLst>
          </p:cNvPr>
          <p:cNvPicPr>
            <a:picLocks noChangeAspect="1"/>
          </p:cNvPicPr>
          <p:nvPr/>
        </p:nvPicPr>
        <p:blipFill>
          <a:blip r:embed="rId5"/>
          <a:stretch>
            <a:fillRect/>
          </a:stretch>
        </p:blipFill>
        <p:spPr>
          <a:xfrm>
            <a:off x="152399" y="2340428"/>
            <a:ext cx="5003800" cy="3403600"/>
          </a:xfrm>
          <a:prstGeom prst="rect">
            <a:avLst/>
          </a:prstGeom>
        </p:spPr>
      </p:pic>
      <p:pic>
        <p:nvPicPr>
          <p:cNvPr id="2050" name="Picture 2" descr="No alternative text description for this image">
            <a:extLst>
              <a:ext uri="{FF2B5EF4-FFF2-40B4-BE49-F238E27FC236}">
                <a16:creationId xmlns:a16="http://schemas.microsoft.com/office/drawing/2014/main" id="{3C7E085F-D0C2-36C5-25D3-D9990B0DD5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274" r="-1989" b="52047"/>
          <a:stretch/>
        </p:blipFill>
        <p:spPr bwMode="auto">
          <a:xfrm>
            <a:off x="5772007" y="2784928"/>
            <a:ext cx="6267594"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402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49976-4D84-E30C-1EC4-4E6B33DBCDE3}"/>
              </a:ext>
            </a:extLst>
          </p:cNvPr>
          <p:cNvSpPr>
            <a:spLocks noGrp="1"/>
          </p:cNvSpPr>
          <p:nvPr>
            <p:ph type="title"/>
          </p:nvPr>
        </p:nvSpPr>
        <p:spPr>
          <a:xfrm>
            <a:off x="838200" y="222250"/>
            <a:ext cx="10515600" cy="1325563"/>
          </a:xfrm>
        </p:spPr>
        <p:txBody>
          <a:bodyPr/>
          <a:lstStyle/>
          <a:p>
            <a:r>
              <a:rPr lang="nl-BE" dirty="0"/>
              <a:t>Strengths and weaknesses</a:t>
            </a:r>
          </a:p>
        </p:txBody>
      </p:sp>
      <p:pic>
        <p:nvPicPr>
          <p:cNvPr id="1026" name="Picture 2" descr="Is it smarter to focus on your strengths or weaknesses? - Redefine Your Edge">
            <a:extLst>
              <a:ext uri="{FF2B5EF4-FFF2-40B4-BE49-F238E27FC236}">
                <a16:creationId xmlns:a16="http://schemas.microsoft.com/office/drawing/2014/main" id="{238214F4-20B5-5580-9AD1-F4A74BC57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2984"/>
            <a:ext cx="9857804" cy="554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591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77282-EDED-9621-AD04-2AD0FFB63B22}"/>
              </a:ext>
            </a:extLst>
          </p:cNvPr>
          <p:cNvSpPr>
            <a:spLocks noGrp="1"/>
          </p:cNvSpPr>
          <p:nvPr>
            <p:ph type="title"/>
          </p:nvPr>
        </p:nvSpPr>
        <p:spPr/>
        <p:txBody>
          <a:bodyPr/>
          <a:lstStyle/>
          <a:p>
            <a:r>
              <a:rPr lang="nl-BE" dirty="0"/>
              <a:t>1 self-regulating learning skill from the Zimmerman Model</a:t>
            </a:r>
          </a:p>
        </p:txBody>
      </p:sp>
      <p:sp>
        <p:nvSpPr>
          <p:cNvPr id="3" name="Tijdelijke aanduiding voor inhoud 2">
            <a:extLst>
              <a:ext uri="{FF2B5EF4-FFF2-40B4-BE49-F238E27FC236}">
                <a16:creationId xmlns:a16="http://schemas.microsoft.com/office/drawing/2014/main" id="{8E5B3884-4BBA-32FF-0186-312955BC955D}"/>
              </a:ext>
            </a:extLst>
          </p:cNvPr>
          <p:cNvSpPr>
            <a:spLocks noGrp="1"/>
          </p:cNvSpPr>
          <p:nvPr>
            <p:ph idx="1"/>
          </p:nvPr>
        </p:nvSpPr>
        <p:spPr>
          <a:xfrm>
            <a:off x="838200" y="2425700"/>
            <a:ext cx="10515600" cy="4351338"/>
          </a:xfrm>
        </p:spPr>
        <p:txBody>
          <a:bodyPr/>
          <a:lstStyle/>
          <a:p>
            <a:r>
              <a:rPr lang="nl-BE" dirty="0"/>
              <a:t>Performance phase</a:t>
            </a:r>
          </a:p>
          <a:p>
            <a:pPr lvl="1"/>
            <a:r>
              <a:rPr lang="nl-BE" dirty="0"/>
              <a:t>Implement learning strategies</a:t>
            </a:r>
          </a:p>
          <a:p>
            <a:pPr lvl="1"/>
            <a:r>
              <a:rPr lang="nl-BE" dirty="0"/>
              <a:t>Monitor progress</a:t>
            </a:r>
          </a:p>
          <a:p>
            <a:pPr lvl="1"/>
            <a:r>
              <a:rPr lang="nl-BE" dirty="0"/>
              <a:t>Make adjustments</a:t>
            </a:r>
          </a:p>
        </p:txBody>
      </p:sp>
      <p:pic>
        <p:nvPicPr>
          <p:cNvPr id="3074" name="Picture 2" descr="Zimmerman's Models">
            <a:extLst>
              <a:ext uri="{FF2B5EF4-FFF2-40B4-BE49-F238E27FC236}">
                <a16:creationId xmlns:a16="http://schemas.microsoft.com/office/drawing/2014/main" id="{EAA74291-AD65-184E-C5B6-DDCFEB4C2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659" y="1943099"/>
            <a:ext cx="6260128" cy="460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064643"/>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184</TotalTime>
  <Words>572</Words>
  <Application>Microsoft Macintosh PowerPoint</Application>
  <PresentationFormat>Breedbeeld</PresentationFormat>
  <Paragraphs>39</Paragraphs>
  <Slides>5</Slides>
  <Notes>5</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5</vt:i4>
      </vt:variant>
    </vt:vector>
  </HeadingPairs>
  <TitlesOfParts>
    <vt:vector size="10" baseType="lpstr">
      <vt:lpstr>Aptos</vt:lpstr>
      <vt:lpstr>Aptos Display</vt:lpstr>
      <vt:lpstr>Arial</vt:lpstr>
      <vt:lpstr>LatoWeb</vt:lpstr>
      <vt:lpstr>Kantoorthema</vt:lpstr>
      <vt:lpstr>My Growth Story</vt:lpstr>
      <vt:lpstr>My learning outcomes</vt:lpstr>
      <vt:lpstr>PowerPoint-presentatie</vt:lpstr>
      <vt:lpstr>Strengths and weaknesses</vt:lpstr>
      <vt:lpstr>1 self-regulating learning skill from the Zimmerman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thibaut Potvin</dc:creator>
  <cp:lastModifiedBy>thibaut Potvin</cp:lastModifiedBy>
  <cp:revision>26</cp:revision>
  <dcterms:created xsi:type="dcterms:W3CDTF">2025-05-10T10:32:21Z</dcterms:created>
  <dcterms:modified xsi:type="dcterms:W3CDTF">2025-05-10T15:29:29Z</dcterms:modified>
</cp:coreProperties>
</file>